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D2F7609-3040-4B31-BAB0-71C8FD2D7120}"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F7609-3040-4B31-BAB0-71C8FD2D7120}"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F7609-3040-4B31-BAB0-71C8FD2D7120}"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D2F7609-3040-4B31-BAB0-71C8FD2D7120}"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D2F7609-3040-4B31-BAB0-71C8FD2D7120}" type="datetimeFigureOut">
              <a:rPr lang="en-US" smtClean="0"/>
              <a:t>7/18/2021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D2F7609-3040-4B31-BAB0-71C8FD2D7120}" type="datetimeFigureOut">
              <a:rPr lang="en-US" smtClean="0"/>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D2F7609-3040-4B31-BAB0-71C8FD2D7120}" type="datetimeFigureOut">
              <a:rPr lang="en-US" smtClean="0"/>
              <a:t>7/18/2021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D2F7609-3040-4B31-BAB0-71C8FD2D7120}" type="datetimeFigureOut">
              <a:rPr lang="en-US" smtClean="0"/>
              <a:t>7/18/2021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D2F7609-3040-4B31-BAB0-71C8FD2D7120}" type="datetimeFigureOut">
              <a:rPr lang="en-US" smtClean="0"/>
              <a:t>7/18/2021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F7609-3040-4B31-BAB0-71C8FD2D7120}" type="datetimeFigureOut">
              <a:rPr lang="en-US" smtClean="0"/>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D2F7609-3040-4B31-BAB0-71C8FD2D7120}" type="datetimeFigureOut">
              <a:rPr lang="en-US" smtClean="0"/>
              <a:t>7/18/2021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5E14EC5-0C57-403F-8BF7-B94F02C1EED0}"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2F7609-3040-4B31-BAB0-71C8FD2D7120}" type="datetimeFigureOut">
              <a:rPr lang="en-US" smtClean="0"/>
              <a:t>7/18/2021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E14EC5-0C57-403F-8BF7-B94F02C1EED0}"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info.cern.ch/"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smtClean="0">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a:outerShdw blurRad="38100" dist="38100" dir="2700000" algn="tl">
                    <a:srgbClr val="000000">
                      <a:alpha val="43137"/>
                    </a:srgbClr>
                  </a:outerShdw>
                </a:effectLst>
              </a:rPr>
              <a:t>The World Wide Web</a:t>
            </a:r>
            <a:endParaRPr lang="en-US" b="1" dirty="0">
              <a:gradFill>
                <a:gsLst>
                  <a:gs pos="0">
                    <a:srgbClr val="3399FF"/>
                  </a:gs>
                  <a:gs pos="16000">
                    <a:srgbClr val="00CCCC"/>
                  </a:gs>
                  <a:gs pos="47000">
                    <a:srgbClr val="9999FF"/>
                  </a:gs>
                  <a:gs pos="60001">
                    <a:srgbClr val="2E6792"/>
                  </a:gs>
                  <a:gs pos="71001">
                    <a:srgbClr val="3333CC"/>
                  </a:gs>
                  <a:gs pos="81000">
                    <a:srgbClr val="1170FF"/>
                  </a:gs>
                  <a:gs pos="100000">
                    <a:srgbClr val="006699"/>
                  </a:gs>
                </a:gsLst>
                <a:lin ang="5400000" scaled="0"/>
              </a:gra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normAutofit/>
          </a:bodyPr>
          <a:lstStyle/>
          <a:p>
            <a:pPr>
              <a:spcBef>
                <a:spcPts val="0"/>
              </a:spcBef>
            </a:pPr>
            <a:r>
              <a:rPr lang="en-US" sz="2400" dirty="0" err="1" smtClean="0">
                <a:solidFill>
                  <a:srgbClr val="00B0F0"/>
                </a:solidFill>
              </a:rPr>
              <a:t>Ganesh</a:t>
            </a:r>
            <a:r>
              <a:rPr lang="en-US" sz="2400" dirty="0" smtClean="0">
                <a:solidFill>
                  <a:srgbClr val="00B0F0"/>
                </a:solidFill>
              </a:rPr>
              <a:t> Kumar </a:t>
            </a:r>
            <a:r>
              <a:rPr lang="en-US" sz="2400" dirty="0" err="1" smtClean="0">
                <a:solidFill>
                  <a:srgbClr val="00B0F0"/>
                </a:solidFill>
              </a:rPr>
              <a:t>Ranjan</a:t>
            </a:r>
            <a:endParaRPr lang="en-US" sz="2400" dirty="0" smtClean="0">
              <a:solidFill>
                <a:srgbClr val="00B0F0"/>
              </a:solidFill>
            </a:endParaRPr>
          </a:p>
          <a:p>
            <a:pPr>
              <a:spcBef>
                <a:spcPts val="0"/>
              </a:spcBef>
            </a:pPr>
            <a:r>
              <a:rPr lang="en-US" sz="2400" dirty="0" smtClean="0">
                <a:solidFill>
                  <a:srgbClr val="00B0F0"/>
                </a:solidFill>
              </a:rPr>
              <a:t>Faculty, MJMC,</a:t>
            </a:r>
          </a:p>
          <a:p>
            <a:pPr>
              <a:spcBef>
                <a:spcPts val="0"/>
              </a:spcBef>
            </a:pPr>
            <a:r>
              <a:rPr lang="en-US" sz="2400" dirty="0" smtClean="0">
                <a:solidFill>
                  <a:srgbClr val="00B0F0"/>
                </a:solidFill>
              </a:rPr>
              <a:t>MMHA&amp;PU</a:t>
            </a:r>
            <a:endParaRPr lang="en-US" sz="2400" dirty="0">
              <a:solidFill>
                <a:srgbClr val="00B0F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Buy Tim Berners-Lee: Inventor of the World Wide Web (Ferguson Career  Biographies S.) Book Online at Low Prices in India | Tim Berners-Lee:  Inventor of the World Wide Web (Ferguson Career Biographies"/>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3" name="Picture 2" descr="tim bernees lee.jpg"/>
          <p:cNvPicPr>
            <a:picLocks noChangeAspect="1"/>
          </p:cNvPicPr>
          <p:nvPr/>
        </p:nvPicPr>
        <p:blipFill>
          <a:blip r:embed="rId2"/>
          <a:stretch>
            <a:fillRect/>
          </a:stretch>
        </p:blipFill>
        <p:spPr>
          <a:xfrm>
            <a:off x="1219200" y="1066800"/>
            <a:ext cx="1895475" cy="2409825"/>
          </a:xfrm>
          <a:prstGeom prst="rect">
            <a:avLst/>
          </a:prstGeom>
        </p:spPr>
      </p:pic>
      <p:sp>
        <p:nvSpPr>
          <p:cNvPr id="4" name="TextBox 3"/>
          <p:cNvSpPr txBox="1"/>
          <p:nvPr/>
        </p:nvSpPr>
        <p:spPr>
          <a:xfrm>
            <a:off x="1143000" y="3657600"/>
            <a:ext cx="1981200" cy="369332"/>
          </a:xfrm>
          <a:prstGeom prst="rect">
            <a:avLst/>
          </a:prstGeom>
          <a:noFill/>
        </p:spPr>
        <p:txBody>
          <a:bodyPr wrap="square" rtlCol="0">
            <a:spAutoFit/>
          </a:bodyPr>
          <a:lstStyle/>
          <a:p>
            <a:r>
              <a:rPr lang="en-US" dirty="0" smtClean="0"/>
              <a:t>TIM BERNERS LEE</a:t>
            </a:r>
            <a:endParaRPr lang="en-US" dirty="0"/>
          </a:p>
        </p:txBody>
      </p:sp>
      <p:sp>
        <p:nvSpPr>
          <p:cNvPr id="5" name="TextBox 4"/>
          <p:cNvSpPr txBox="1"/>
          <p:nvPr/>
        </p:nvSpPr>
        <p:spPr>
          <a:xfrm>
            <a:off x="914400" y="4191000"/>
            <a:ext cx="7772400" cy="1754326"/>
          </a:xfrm>
          <a:prstGeom prst="rect">
            <a:avLst/>
          </a:prstGeom>
          <a:noFill/>
        </p:spPr>
        <p:txBody>
          <a:bodyPr wrap="square" rtlCol="0">
            <a:spAutoFit/>
          </a:bodyPr>
          <a:lstStyle/>
          <a:p>
            <a:r>
              <a:rPr lang="en-US" sz="2800" dirty="0" smtClean="0"/>
              <a:t>British Physicist</a:t>
            </a:r>
          </a:p>
          <a:p>
            <a:r>
              <a:rPr lang="en-US" sz="2800" dirty="0" smtClean="0"/>
              <a:t>Working at CERN</a:t>
            </a:r>
          </a:p>
          <a:p>
            <a:r>
              <a:rPr lang="en-US" sz="2800" dirty="0" smtClean="0"/>
              <a:t>He believed www should be available to everyone</a:t>
            </a:r>
          </a:p>
          <a:p>
            <a:endParaRPr lang="en-US" sz="2400" dirty="0" smtClean="0"/>
          </a:p>
        </p:txBody>
      </p:sp>
      <p:sp>
        <p:nvSpPr>
          <p:cNvPr id="7" name="Oval Callout 6"/>
          <p:cNvSpPr/>
          <p:nvPr/>
        </p:nvSpPr>
        <p:spPr>
          <a:xfrm rot="1648140">
            <a:off x="4255679" y="719395"/>
            <a:ext cx="3733800" cy="2514600"/>
          </a:xfrm>
          <a:prstGeom prst="wedgeEllipseCallou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sz="2400" b="1" dirty="0" smtClean="0">
                <a:solidFill>
                  <a:schemeClr val="accent6">
                    <a:lumMod val="75000"/>
                  </a:schemeClr>
                </a:solidFill>
                <a:effectLst>
                  <a:outerShdw blurRad="38100" dist="38100" dir="2700000" algn="tl">
                    <a:srgbClr val="000000">
                      <a:alpha val="43137"/>
                    </a:srgbClr>
                  </a:outerShdw>
                </a:effectLst>
              </a:rPr>
              <a:t>IDEA</a:t>
            </a:r>
          </a:p>
          <a:p>
            <a:pPr algn="ctr"/>
            <a:r>
              <a:rPr lang="en-US" sz="2400" b="1" dirty="0" smtClean="0">
                <a:solidFill>
                  <a:schemeClr val="accent6">
                    <a:lumMod val="75000"/>
                  </a:schemeClr>
                </a:solidFill>
                <a:effectLst>
                  <a:outerShdw blurRad="38100" dist="38100" dir="2700000" algn="tl">
                    <a:srgbClr val="000000">
                      <a:alpha val="43137"/>
                    </a:srgbClr>
                  </a:outerShdw>
                </a:effectLst>
              </a:rPr>
              <a:t>How to put </a:t>
            </a:r>
            <a:r>
              <a:rPr lang="en-US" sz="2400" u="sng" dirty="0" smtClean="0">
                <a:solidFill>
                  <a:srgbClr val="0070C0"/>
                </a:solidFill>
              </a:rPr>
              <a:t>hypertext</a:t>
            </a:r>
            <a:r>
              <a:rPr lang="en-US" sz="2400" b="1" dirty="0" smtClean="0">
                <a:solidFill>
                  <a:schemeClr val="accent6">
                    <a:lumMod val="75000"/>
                  </a:schemeClr>
                </a:solidFill>
                <a:effectLst>
                  <a:outerShdw blurRad="38100" dist="38100" dir="2700000" algn="tl">
                    <a:srgbClr val="000000">
                      <a:alpha val="43137"/>
                    </a:srgbClr>
                  </a:outerShdw>
                </a:effectLst>
              </a:rPr>
              <a:t> and </a:t>
            </a:r>
            <a:r>
              <a:rPr lang="en-US" sz="2400" b="1" dirty="0" smtClean="0">
                <a:solidFill>
                  <a:srgbClr val="00B0F0"/>
                </a:solidFill>
                <a:effectLst>
                  <a:outerShdw blurRad="38100" dist="38100" dir="2700000" algn="tl">
                    <a:srgbClr val="000000">
                      <a:alpha val="43137"/>
                    </a:srgbClr>
                  </a:outerShdw>
                </a:effectLst>
              </a:rPr>
              <a:t>computer network </a:t>
            </a:r>
            <a:r>
              <a:rPr lang="en-US" sz="2400" b="1" dirty="0" smtClean="0">
                <a:solidFill>
                  <a:schemeClr val="accent6">
                    <a:lumMod val="75000"/>
                  </a:schemeClr>
                </a:solidFill>
                <a:effectLst>
                  <a:outerShdw blurRad="38100" dist="38100" dir="2700000" algn="tl">
                    <a:srgbClr val="000000">
                      <a:alpha val="43137"/>
                    </a:srgbClr>
                  </a:outerShdw>
                </a:effectLst>
              </a:rPr>
              <a:t>together</a:t>
            </a:r>
            <a:endParaRPr lang="en-US" sz="2400" b="1" dirty="0">
              <a:solidFill>
                <a:schemeClr val="accent6">
                  <a:lumMod val="75000"/>
                </a:schemeClr>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The difference between the pre 1990’s version of the internet and one with the web lies in </a:t>
            </a:r>
            <a:r>
              <a:rPr lang="en-US" dirty="0" err="1" smtClean="0"/>
              <a:t>Berners</a:t>
            </a:r>
            <a:r>
              <a:rPr lang="en-US" dirty="0" smtClean="0"/>
              <a:t> Lee’s </a:t>
            </a:r>
            <a:r>
              <a:rPr lang="en-US" dirty="0" err="1" smtClean="0"/>
              <a:t>realisation</a:t>
            </a:r>
            <a:r>
              <a:rPr lang="en-US" dirty="0" smtClean="0"/>
              <a:t> of the internet’s potential for providing an accessible, connected web of information with pieces scattered on many different computers.</a:t>
            </a:r>
          </a:p>
          <a:p>
            <a:r>
              <a:rPr lang="en-US" dirty="0" smtClean="0"/>
              <a:t>All network computers should be able to contribute to the web; and all information should be accessible to any users.</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Lee wanted to achieve functionality like a ‘</a:t>
            </a:r>
            <a:r>
              <a:rPr lang="en-US" dirty="0" smtClean="0">
                <a:solidFill>
                  <a:srgbClr val="00B0F0"/>
                </a:solidFill>
              </a:rPr>
              <a:t>hypertext</a:t>
            </a:r>
            <a:r>
              <a:rPr lang="en-US" dirty="0" smtClean="0"/>
              <a:t>’ link within a web page to move through a different page with more detailed information.</a:t>
            </a:r>
          </a:p>
          <a:p>
            <a:r>
              <a:rPr lang="en-US" dirty="0" smtClean="0"/>
              <a:t>The person creating the hypertext link did not need to have created the page that it clicked through to, nor it matter where in the world that page was held, so long as it was accessible.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Next thing Lee did was the writing </a:t>
            </a:r>
            <a:r>
              <a:rPr lang="en-US" dirty="0" smtClean="0">
                <a:solidFill>
                  <a:srgbClr val="00B0F0"/>
                </a:solidFill>
              </a:rPr>
              <a:t>of HTTP: Hyper Text Transfer Protocol.</a:t>
            </a:r>
          </a:p>
          <a:p>
            <a:r>
              <a:rPr lang="en-US" dirty="0" smtClean="0"/>
              <a:t>HTTP allows the client machine to use transmission Control Protocol(TCP) to request access to a hypertext document held on a website located on a remote server.</a:t>
            </a:r>
          </a:p>
          <a:p>
            <a:r>
              <a:rPr lang="en-US" dirty="0" smtClean="0"/>
              <a:t>HTTP</a:t>
            </a:r>
          </a:p>
          <a:p>
            <a:r>
              <a:rPr lang="en-US" dirty="0" smtClean="0"/>
              <a:t>Through HTTP one machine access the material held on another.</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dirty="0" smtClean="0"/>
              <a:t>HTTP would only work if it was [</a:t>
            </a:r>
            <a:r>
              <a:rPr lang="en-US" dirty="0" err="1" smtClean="0"/>
              <a:t>ossible</a:t>
            </a:r>
            <a:r>
              <a:rPr lang="en-US" dirty="0" smtClean="0"/>
              <a:t> to identify the location where the information wanted was held. A destination had to be given where requesting access to material.</a:t>
            </a:r>
          </a:p>
          <a:p>
            <a:r>
              <a:rPr lang="en-US" b="1" dirty="0" smtClean="0">
                <a:solidFill>
                  <a:srgbClr val="00B0F0"/>
                </a:solidFill>
              </a:rPr>
              <a:t>URL</a:t>
            </a:r>
            <a:r>
              <a:rPr lang="en-US" dirty="0" smtClean="0"/>
              <a:t> (</a:t>
            </a:r>
            <a:r>
              <a:rPr lang="en-US" i="1" u="sng" dirty="0" smtClean="0">
                <a:solidFill>
                  <a:srgbClr val="00B0F0"/>
                </a:solidFill>
              </a:rPr>
              <a:t>Uniform Resource Locater </a:t>
            </a:r>
            <a:r>
              <a:rPr lang="en-US" dirty="0" smtClean="0"/>
              <a:t>:to identify each destination uniquely)was developed</a:t>
            </a:r>
          </a:p>
          <a:p>
            <a:r>
              <a:rPr lang="en-US" dirty="0" smtClean="0"/>
              <a:t>Every site to be included on the web would require its own URL, so that the client machine could use the HTTP language to access the information held there.</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lnSpcReduction="10000"/>
          </a:bodyPr>
          <a:lstStyle/>
          <a:p>
            <a:r>
              <a:rPr lang="en-US" dirty="0" smtClean="0"/>
              <a:t>Each URL provide the details of </a:t>
            </a:r>
            <a:r>
              <a:rPr lang="en-US" dirty="0" err="1" smtClean="0"/>
              <a:t>exatly</a:t>
            </a:r>
            <a:r>
              <a:rPr lang="en-US" dirty="0" smtClean="0"/>
              <a:t> where the desire information is stored and typically starts with http://</a:t>
            </a:r>
          </a:p>
          <a:p>
            <a:r>
              <a:rPr lang="en-US" dirty="0" smtClean="0"/>
              <a:t>HTML(Hyper Text Markup language)</a:t>
            </a:r>
          </a:p>
          <a:p>
            <a:r>
              <a:rPr lang="en-US" dirty="0" smtClean="0"/>
              <a:t>To make the web page containing hypertext links </a:t>
            </a:r>
          </a:p>
          <a:p>
            <a:r>
              <a:rPr lang="en-US" dirty="0" smtClean="0"/>
              <a:t>HTML allows a person reading a web page to click through another document or website. </a:t>
            </a:r>
          </a:p>
          <a:p>
            <a:r>
              <a:rPr lang="en-US" dirty="0" smtClean="0">
                <a:hlinkClick r:id="rId2"/>
              </a:rPr>
              <a:t>http://info.cern.ch</a:t>
            </a:r>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TotalTime>
  <Words>346</Words>
  <Application>Microsoft Office PowerPoint</Application>
  <PresentationFormat>On-screen Show (4:3)</PresentationFormat>
  <Paragraphs>26</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The World Wide Web</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World Wide Web</dc:title>
  <dc:creator>Lenovo</dc:creator>
  <cp:lastModifiedBy>Lenovo</cp:lastModifiedBy>
  <cp:revision>6</cp:revision>
  <dcterms:created xsi:type="dcterms:W3CDTF">2021-07-18T08:12:10Z</dcterms:created>
  <dcterms:modified xsi:type="dcterms:W3CDTF">2021-07-18T08:56:59Z</dcterms:modified>
</cp:coreProperties>
</file>